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  <p:sldMasterId id="2147483662" r:id="rId5"/>
    <p:sldMasterId id="214748366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11a592f878_1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2" name="Google Shape;72;g211a592f878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1a592f878_1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8" name="Google Shape;128;g211a592f878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1a592f878_1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6" name="Google Shape;136;g211a592f878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38edfd8a9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2" name="Google Shape;142;g2e38edfd8a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1a592f878_1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8" name="Google Shape;148;g211a592f878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1a592f878_1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3" name="Google Shape;153;g211a592f878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38edfd8a9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7" name="Google Shape;77;g2e38edfd8a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1a592f878_1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4" name="Google Shape;84;g211a592f878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38edfd8a9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0" name="Google Shape;90;g2e38edfd8a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38edfd8a9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6" name="Google Shape;96;g2e38edfd8a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38edfd8a9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2" name="Google Shape;102;g2e38edfd8a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38edfd8a9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9" name="Google Shape;109;g2e38edfd8a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38edfd8a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4" name="Google Shape;114;g2e38edfd8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1a592f878_1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1" name="Google Shape;121;g211a592f878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ayout with centered title and subtitle placeholders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325">
            <a:noAutofit/>
          </a:bodyPr>
          <a:lstStyle>
            <a:lvl1pPr lv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87" y="4662487"/>
            <a:ext cx="546100" cy="392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11150" y="444500"/>
            <a:ext cx="85185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150" y="1152525"/>
            <a:ext cx="8518525" cy="3414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3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87" y="4662487"/>
            <a:ext cx="546100" cy="392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150" y="744537"/>
            <a:ext cx="8518525" cy="2051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87" y="4662487"/>
            <a:ext cx="546100" cy="392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203325"/>
            <a:ext cx="8228012" cy="298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325">
            <a:noAutofit/>
          </a:bodyPr>
          <a:lstStyle>
            <a:lvl1pPr indent="-228600" lvl="0" marL="45720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311150" y="444500"/>
            <a:ext cx="85185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311150" y="1152525"/>
            <a:ext cx="8518525" cy="3414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325">
            <a:noAutofit/>
          </a:bodyPr>
          <a:lstStyle>
            <a:lvl1pPr indent="-228600" lvl="0" marL="45720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87" y="4662487"/>
            <a:ext cx="546100" cy="392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3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idx="4294967295" type="title"/>
          </p:nvPr>
        </p:nvSpPr>
        <p:spPr>
          <a:xfrm>
            <a:off x="255587" y="1546225"/>
            <a:ext cx="8520112" cy="20526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b="0" i="0" lang="es" sz="5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Movimiento General Diario</a:t>
            </a:r>
            <a:br>
              <a:rPr b="0" i="0" lang="es" sz="5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" sz="5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(MGD)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150" y="1152525"/>
            <a:ext cx="8520112" cy="34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8575" y="19050"/>
            <a:ext cx="91709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6"/>
          <p:cNvSpPr txBox="1"/>
          <p:nvPr/>
        </p:nvSpPr>
        <p:spPr>
          <a:xfrm>
            <a:off x="1187450" y="2195512"/>
            <a:ext cx="6983412" cy="83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615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https://www.youtube.com/watch?v=n94_WJNBPjc</a:t>
            </a:r>
            <a:endParaRPr/>
          </a:p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323850" y="723900"/>
            <a:ext cx="8688387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b="0" i="0" lang="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Dejando fijo el cielo así se vería la rotación de la Tierra:</a:t>
            </a:r>
            <a:endParaRPr sz="1600"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311150" y="361950"/>
            <a:ext cx="8520112" cy="573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0" i="0" lang="es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Características del MGD</a:t>
            </a:r>
            <a:endParaRPr/>
          </a:p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408000" y="1152525"/>
            <a:ext cx="8287500" cy="3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s" sz="2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General: </a:t>
            </a:r>
            <a:r>
              <a:rPr b="0" i="0" lang="es" sz="2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Todos los astros participan de este movimiento.</a:t>
            </a:r>
            <a:endParaRPr sz="1700"/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s" sz="2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Diario:</a:t>
            </a:r>
            <a:r>
              <a:rPr b="0" i="0" lang="es" sz="2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El movimiento se completa en un ciclo de 24 horas.</a:t>
            </a:r>
            <a:endParaRPr sz="1700"/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s" sz="2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Aparente: </a:t>
            </a:r>
            <a:r>
              <a:rPr b="0" i="0" lang="es" sz="2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 es el cielo el que se está moviendo, aparenta hacerlo debido a que nos encontramos rotando junto a la Tierra.</a:t>
            </a:r>
            <a:endParaRPr sz="1700"/>
          </a:p>
          <a:p>
            <a:pPr indent="-342900" lvl="0" marL="34290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311150" y="361950"/>
            <a:ext cx="85200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0" i="0" lang="es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Características del MGD</a:t>
            </a:r>
            <a:endParaRPr/>
          </a:p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408200" y="1152525"/>
            <a:ext cx="8287200" cy="3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Retrógrado:</a:t>
            </a:r>
            <a:r>
              <a:rPr b="0" i="0" lang="e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El sentido de rotación del cielo es opuesto al de la Tierra.</a:t>
            </a:r>
            <a:endParaRPr sz="1800"/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Uniforme: </a:t>
            </a:r>
            <a:r>
              <a:rPr b="0" i="0" lang="e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 mueve con una velocidad angular constante de 15° por hora.</a:t>
            </a:r>
            <a:endParaRPr sz="1800"/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Paralelo: </a:t>
            </a:r>
            <a:r>
              <a:rPr b="0" i="0" lang="e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Las trayectorias de los astros son paralelas al </a:t>
            </a:r>
            <a:r>
              <a:rPr lang="es" sz="2400">
                <a:solidFill>
                  <a:srgbClr val="FFFFFF"/>
                </a:solidFill>
              </a:rPr>
              <a:t>entre sí</a:t>
            </a:r>
            <a:r>
              <a:rPr b="0" i="0" lang="e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/>
          </a:p>
          <a:p>
            <a:pPr indent="-342900" lvl="0" marL="34290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550" y="0"/>
            <a:ext cx="7708900" cy="5143500"/>
          </a:xfrm>
          <a:prstGeom prst="rect">
            <a:avLst/>
          </a:prstGeom>
          <a:noFill/>
          <a:ln cap="flat" cmpd="sng" w="284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712" y="0"/>
            <a:ext cx="7648575" cy="5143500"/>
          </a:xfrm>
          <a:prstGeom prst="rect">
            <a:avLst/>
          </a:prstGeom>
          <a:noFill/>
          <a:ln cap="flat" cmpd="sng" w="284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150" y="444500"/>
            <a:ext cx="85200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s" sz="2800">
                <a:solidFill>
                  <a:srgbClr val="FFFFFF"/>
                </a:solidFill>
              </a:rPr>
              <a:t>EL CIELO</a:t>
            </a:r>
            <a:endParaRPr/>
          </a:p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311150" y="1152525"/>
            <a:ext cx="4903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s" sz="2400">
                <a:solidFill>
                  <a:srgbClr val="FFFFFF"/>
                </a:solidFill>
              </a:rPr>
              <a:t>Es la aparente región esférica que nos rodea como observadores y por ella parecen moverse los astros.</a:t>
            </a:r>
            <a:endParaRPr sz="1600"/>
          </a:p>
          <a:p>
            <a:pPr indent="-342900" lvl="0" marL="34290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i="0" sz="22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6650" y="1347925"/>
            <a:ext cx="3013325" cy="30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311150" y="444500"/>
            <a:ext cx="8520112" cy="573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s" sz="2800">
                <a:solidFill>
                  <a:srgbClr val="FFFFFF"/>
                </a:solidFill>
              </a:rPr>
              <a:t>EL HORIZONTE Y LOS PUNTOS CARDINALES</a:t>
            </a:r>
            <a:endParaRPr/>
          </a:p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311150" y="1152525"/>
            <a:ext cx="8688387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i="0" sz="22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311150" y="444500"/>
            <a:ext cx="85200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s" sz="2800">
                <a:solidFill>
                  <a:srgbClr val="FFFFFF"/>
                </a:solidFill>
              </a:rPr>
              <a:t>EL HORIZONTE Y LOS PUNTOS CARDINALES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850" y="1301525"/>
            <a:ext cx="7140174" cy="35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311150" y="444500"/>
            <a:ext cx="85200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s" sz="2800">
                <a:solidFill>
                  <a:srgbClr val="FFFFFF"/>
                </a:solidFill>
              </a:rPr>
              <a:t>EL HORIZONTE Y LOS PUNTOS CARDINALES</a:t>
            </a:r>
            <a:endParaRPr/>
          </a:p>
        </p:txBody>
      </p:sp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311150" y="1152525"/>
            <a:ext cx="8688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s" sz="2400">
                <a:solidFill>
                  <a:srgbClr val="FFFFFF"/>
                </a:solidFill>
              </a:rPr>
              <a:t>El horizonte es la línea aparente que separa la región visible de la no visible en el cielo, y sobre él se encuentran los 4 puntos cardinales:</a:t>
            </a:r>
            <a:endParaRPr sz="24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s" sz="2400">
                <a:solidFill>
                  <a:srgbClr val="FFFFFF"/>
                </a:solidFill>
              </a:rPr>
              <a:t>Norte (N)</a:t>
            </a:r>
            <a:endParaRPr sz="2400">
              <a:solidFill>
                <a:srgbClr val="FFFFFF"/>
              </a:solidFill>
            </a:endParaRPr>
          </a:p>
          <a:p>
            <a:pPr indent="-3810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s" sz="2400">
                <a:solidFill>
                  <a:srgbClr val="FFFFFF"/>
                </a:solidFill>
              </a:rPr>
              <a:t>Sur (S)</a:t>
            </a:r>
            <a:endParaRPr sz="2400">
              <a:solidFill>
                <a:srgbClr val="FFFFFF"/>
              </a:solidFill>
            </a:endParaRPr>
          </a:p>
          <a:p>
            <a:pPr indent="-3810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s" sz="2400">
                <a:solidFill>
                  <a:srgbClr val="FFFFFF"/>
                </a:solidFill>
              </a:rPr>
              <a:t>Este (E)</a:t>
            </a:r>
            <a:endParaRPr sz="2400">
              <a:solidFill>
                <a:srgbClr val="FFFFFF"/>
              </a:solidFill>
            </a:endParaRPr>
          </a:p>
          <a:p>
            <a:pPr indent="-3810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s" sz="2400">
                <a:solidFill>
                  <a:srgbClr val="FFFFFF"/>
                </a:solidFill>
              </a:rPr>
              <a:t>Oeste (W)</a:t>
            </a:r>
            <a:endParaRPr sz="2400">
              <a:solidFill>
                <a:srgbClr val="FFFFFF"/>
              </a:solidFill>
            </a:endParaRPr>
          </a:p>
          <a:p>
            <a:pPr indent="-342900" lvl="0" marL="34290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i="0" sz="22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311150" y="215900"/>
            <a:ext cx="85200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s" sz="2400">
                <a:solidFill>
                  <a:srgbClr val="FFFFFF"/>
                </a:solidFill>
              </a:rPr>
              <a:t>El 2/6/2024 el Sol salió por donde se observa en la imagen. ¿Crees que todo el año saldrá por el mismo lugar?</a:t>
            </a:r>
            <a:endParaRPr sz="2000"/>
          </a:p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311150" y="1152525"/>
            <a:ext cx="8688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42900" lvl="0" marL="34290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i="0" sz="22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880" y="1185850"/>
            <a:ext cx="6828050" cy="38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idx="1" type="body"/>
          </p:nvPr>
        </p:nvSpPr>
        <p:spPr>
          <a:xfrm>
            <a:off x="311150" y="695325"/>
            <a:ext cx="8688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</a:rPr>
              <a:t>La región del horizonte que comprende el punto cardinal Este se llama </a:t>
            </a:r>
            <a:r>
              <a:rPr b="1" lang="es" sz="2400" u="sng">
                <a:solidFill>
                  <a:srgbClr val="FFFFFF"/>
                </a:solidFill>
              </a:rPr>
              <a:t>oriente</a:t>
            </a:r>
            <a:r>
              <a:rPr lang="es" sz="2400">
                <a:solidFill>
                  <a:srgbClr val="FFFFFF"/>
                </a:solidFill>
              </a:rPr>
              <a:t>. La región del horizonte que comprende el punto cardinal Oeste se llama </a:t>
            </a:r>
            <a:r>
              <a:rPr b="1" lang="es" sz="2400" u="sng">
                <a:solidFill>
                  <a:srgbClr val="FFFFFF"/>
                </a:solidFill>
              </a:rPr>
              <a:t>occidente</a:t>
            </a:r>
            <a:r>
              <a:rPr lang="es" sz="2400">
                <a:solidFill>
                  <a:srgbClr val="FFFFFF"/>
                </a:solidFill>
              </a:rPr>
              <a:t>.</a:t>
            </a:r>
            <a:endParaRPr sz="2400">
              <a:solidFill>
                <a:srgbClr val="FFFFFF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</a:rPr>
              <a:t>El Sol sale por oriente y se oculta por occidente.</a:t>
            </a:r>
            <a:endParaRPr sz="2400">
              <a:solidFill>
                <a:srgbClr val="FFFFFF"/>
              </a:solidFill>
            </a:endParaRPr>
          </a:p>
          <a:p>
            <a:pPr indent="-342900" lvl="0" marL="34290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i="0" sz="22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311150" y="444500"/>
            <a:ext cx="85200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s" sz="2800">
                <a:solidFill>
                  <a:srgbClr val="FFFFFF"/>
                </a:solidFill>
              </a:rPr>
              <a:t>El Movimiento General Diario (MGD)</a:t>
            </a:r>
            <a:endParaRPr/>
          </a:p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311150" y="1152525"/>
            <a:ext cx="8688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b="0" i="0" lang="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 el movimiento que realizan </a:t>
            </a:r>
            <a:r>
              <a:rPr b="1" i="0" lang="es" sz="24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b="0" i="0" lang="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los astros en el cielo producto de la rotación de la Tierra.</a:t>
            </a:r>
            <a:endParaRPr sz="2400"/>
          </a:p>
          <a:p>
            <a:pPr indent="-342900" lvl="0" marL="34290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i="0" sz="22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4" title="Spin World GIF"/>
          <p:cNvPicPr preferRelativeResize="0"/>
          <p:nvPr/>
        </p:nvPicPr>
        <p:blipFill rotWithShape="1">
          <a:blip r:embed="rId4">
            <a:alphaModFix/>
          </a:blip>
          <a:srcRect b="0" l="17910" r="17314" t="0"/>
          <a:stretch/>
        </p:blipFill>
        <p:spPr>
          <a:xfrm>
            <a:off x="3188225" y="2221050"/>
            <a:ext cx="29614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1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5"/>
          <p:cNvSpPr txBox="1"/>
          <p:nvPr/>
        </p:nvSpPr>
        <p:spPr>
          <a:xfrm>
            <a:off x="1260475" y="2246312"/>
            <a:ext cx="6696075" cy="7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44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b="0" i="0" lang="es" sz="2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https://www.youtube.com/watch?v=K2ySQ5maVxI</a:t>
            </a:r>
            <a:endParaRPr/>
          </a:p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323850" y="723900"/>
            <a:ext cx="8688387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b="0" i="0" lang="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 nos movemos con la superficie de la Tierra vemos moverse el cielo con el paso del tiempo:</a:t>
            </a:r>
            <a:endParaRPr sz="1600"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