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65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7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61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456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88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300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84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9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3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4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0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4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1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1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C4B67F4-7C36-48AA-9B99-4C8916D7724F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097A5ED-DC87-4817-AB06-688BAA2FF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29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www.subrayado.com.uy/a-partir-este-jueves-sera-obligatorio-el-uso-tapabocas-el-transporte-urbano-n628049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A3F5A-481A-4598-AD73-6E4730411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7205" y="223630"/>
            <a:ext cx="8001000" cy="1061831"/>
          </a:xfrm>
        </p:spPr>
        <p:txBody>
          <a:bodyPr/>
          <a:lstStyle/>
          <a:p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Normas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de conducta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E07EDE-5ECB-4721-A0F7-043ABCFC6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907" y="1481667"/>
            <a:ext cx="6140658" cy="124828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Que son ?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reglas sobre lo que las personas debemos o no hacer , sentir , pensar . Dirige el comportamiento humano,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DE9554-EE9D-43B7-A53C-A377178E6F4B}"/>
              </a:ext>
            </a:extLst>
          </p:cNvPr>
          <p:cNvSpPr txBox="1"/>
          <p:nvPr/>
        </p:nvSpPr>
        <p:spPr>
          <a:xfrm>
            <a:off x="896246" y="2700867"/>
            <a:ext cx="600813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 Black" panose="020B0A04020102020204" pitchFamily="34" charset="0"/>
              </a:rPr>
              <a:t>CARACTERISTICAS</a:t>
            </a:r>
            <a:r>
              <a:rPr lang="en-US" dirty="0"/>
              <a:t> </a:t>
            </a:r>
          </a:p>
          <a:p>
            <a:pPr algn="ctr"/>
            <a:endParaRPr lang="en-US" dirty="0"/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1.Establecen lo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debemos hacer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que es distinto a lo que efectivamente hacemos. Por lo tanto nuestras conductas pueden o no adecuarse a la norma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 de una cultura a otra y según las </a:t>
            </a:r>
            <a:r>
              <a:rPr lang="en-US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épocas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por ejemplo los matrimonios en Uruguay son distintos a los de la India, donde los padres deciden quienes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los futuros esposos.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Toda norma de conducta tiene una </a:t>
            </a:r>
            <a:r>
              <a:rPr lang="en-US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si se incumple , o sea una consecuencia  </a:t>
            </a:r>
          </a:p>
        </p:txBody>
      </p:sp>
    </p:spTree>
    <p:extLst>
      <p:ext uri="{BB962C8B-B14F-4D97-AF65-F5344CB8AC3E}">
        <p14:creationId xmlns:p14="http://schemas.microsoft.com/office/powerpoint/2010/main" val="118091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13D4F0-2564-4F1E-8C11-1950486CA889}"/>
              </a:ext>
            </a:extLst>
          </p:cNvPr>
          <p:cNvSpPr txBox="1"/>
          <p:nvPr/>
        </p:nvSpPr>
        <p:spPr>
          <a:xfrm>
            <a:off x="510208" y="377687"/>
            <a:ext cx="89385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FINALIDAD. Para que nos sirven </a:t>
            </a:r>
            <a:r>
              <a:rPr lang="en-US" sz="2400" b="1" dirty="0">
                <a:latin typeface="Arial Black" panose="020B0A04020102020204" pitchFamily="34" charset="0"/>
              </a:rPr>
              <a:t>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/>
              <a:t>Convivencia , haciéndola más armoniosa y pacífica. Promueven valores como el respeto, la tolerancia la solidaridad , el respeto por la vida y la seguridad personal mía y la de los demás</a:t>
            </a:r>
            <a:endParaRPr lang="es-ES" dirty="0"/>
          </a:p>
          <a:p>
            <a:br>
              <a:rPr lang="es-ES" dirty="0"/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A42F53-33E1-4BBF-AC2F-DF90C67B0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694" y="333900"/>
            <a:ext cx="2388704" cy="238870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EA223CDB-0922-4426-8A18-77D0FBBB6B6A}"/>
              </a:ext>
            </a:extLst>
          </p:cNvPr>
          <p:cNvSpPr/>
          <p:nvPr/>
        </p:nvSpPr>
        <p:spPr>
          <a:xfrm>
            <a:off x="510208" y="2451652"/>
            <a:ext cx="1875183" cy="1192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Ayudar a alguien en la calle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7DC5FF-2876-426D-8372-4EE642601300}"/>
              </a:ext>
            </a:extLst>
          </p:cNvPr>
          <p:cNvSpPr/>
          <p:nvPr/>
        </p:nvSpPr>
        <p:spPr>
          <a:xfrm>
            <a:off x="258417" y="4161183"/>
            <a:ext cx="1875182" cy="1554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 conducir </a:t>
            </a:r>
            <a:r>
              <a:rPr lang="en-US" dirty="0" err="1"/>
              <a:t>ebrio</a:t>
            </a: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4346E2-998D-4FA4-AA33-D129479E8CCC}"/>
              </a:ext>
            </a:extLst>
          </p:cNvPr>
          <p:cNvSpPr/>
          <p:nvPr/>
        </p:nvSpPr>
        <p:spPr>
          <a:xfrm>
            <a:off x="2385391" y="3306418"/>
            <a:ext cx="1875183" cy="17095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Saludar al entrar a clase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74CE955-A366-4D67-9344-87D78CD5EDFC}"/>
              </a:ext>
            </a:extLst>
          </p:cNvPr>
          <p:cNvSpPr/>
          <p:nvPr/>
        </p:nvSpPr>
        <p:spPr>
          <a:xfrm>
            <a:off x="4260574" y="2310844"/>
            <a:ext cx="2388704" cy="1380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 agredir a mis</a:t>
            </a:r>
          </a:p>
          <a:p>
            <a:pPr algn="ctr"/>
            <a:r>
              <a:rPr lang="en-US" dirty="0"/>
              <a:t>Compañeros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2751BA7-AAF0-4045-9ED1-B39D40D0B637}"/>
              </a:ext>
            </a:extLst>
          </p:cNvPr>
          <p:cNvSpPr/>
          <p:nvPr/>
        </p:nvSpPr>
        <p:spPr>
          <a:xfrm>
            <a:off x="2888974" y="5162087"/>
            <a:ext cx="1987826" cy="1554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 mentir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FECEEDD-8DDF-45C5-AA5F-28C03450C05A}"/>
              </a:ext>
            </a:extLst>
          </p:cNvPr>
          <p:cNvSpPr/>
          <p:nvPr/>
        </p:nvSpPr>
        <p:spPr>
          <a:xfrm>
            <a:off x="4876800" y="4064244"/>
            <a:ext cx="1875183" cy="11926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Pagar el alquiler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98E2D65-045E-4890-8E06-2C8771A6A9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758" y="4341433"/>
            <a:ext cx="3377871" cy="2215804"/>
          </a:xfrm>
          <a:prstGeom prst="rect">
            <a:avLst/>
          </a:prstGeom>
        </p:spPr>
      </p:pic>
      <p:sp>
        <p:nvSpPr>
          <p:cNvPr id="20" name="Speech Bubble: Oval 19">
            <a:extLst>
              <a:ext uri="{FF2B5EF4-FFF2-40B4-BE49-F238E27FC236}">
                <a16:creationId xmlns:a16="http://schemas.microsoft.com/office/drawing/2014/main" id="{695F61B7-172C-4AE1-9C3D-FCEA65E1E858}"/>
              </a:ext>
            </a:extLst>
          </p:cNvPr>
          <p:cNvSpPr/>
          <p:nvPr/>
        </p:nvSpPr>
        <p:spPr>
          <a:xfrm>
            <a:off x="8634512" y="2849218"/>
            <a:ext cx="3377870" cy="157610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 SON TODAS IGUALES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HAY QUE CLASIFICARLAS !!</a:t>
            </a:r>
          </a:p>
        </p:txBody>
      </p:sp>
    </p:spTree>
    <p:extLst>
      <p:ext uri="{BB962C8B-B14F-4D97-AF65-F5344CB8AC3E}">
        <p14:creationId xmlns:p14="http://schemas.microsoft.com/office/powerpoint/2010/main" val="135631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84AF26-B467-415D-9AC2-C2E5E96BC5A6}"/>
              </a:ext>
            </a:extLst>
          </p:cNvPr>
          <p:cNvSpPr/>
          <p:nvPr/>
        </p:nvSpPr>
        <p:spPr>
          <a:xfrm>
            <a:off x="477077" y="524931"/>
            <a:ext cx="96740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TIPOS DE NORMAS DE CONDUCTA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751624-9A26-435B-9261-23089D7D61F3}"/>
              </a:ext>
            </a:extLst>
          </p:cNvPr>
          <p:cNvSpPr/>
          <p:nvPr/>
        </p:nvSpPr>
        <p:spPr>
          <a:xfrm>
            <a:off x="3048000" y="2313975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MORAL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RELIGIOSA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SOCIAL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JURIDICA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F36304-F143-4A16-BFA6-787C3F331C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0134" y="1802296"/>
            <a:ext cx="3981616" cy="201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77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D92DD-D08E-42A0-9E55-2861EA93C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5271" y="490332"/>
            <a:ext cx="8883859" cy="1060174"/>
          </a:xfrm>
        </p:spPr>
        <p:txBody>
          <a:bodyPr>
            <a:normAutofit/>
          </a:bodyPr>
          <a:lstStyle/>
          <a:p>
            <a:b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604D95-6FD6-4299-8FE3-14307D584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07" y="524763"/>
            <a:ext cx="8468139" cy="957468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NORMAS MORALES  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Buscan el perfeccionamiento del individuo ,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ejemplo ayudar a alguien en la calle ,no mentir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4E74F1-BF4D-4BE8-8C9E-D2D29573FE1C}"/>
              </a:ext>
            </a:extLst>
          </p:cNvPr>
          <p:cNvSpPr txBox="1"/>
          <p:nvPr/>
        </p:nvSpPr>
        <p:spPr>
          <a:xfrm>
            <a:off x="702365" y="4222832"/>
            <a:ext cx="52876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NORMAS RELIGIOSAS </a:t>
            </a:r>
            <a:r>
              <a:rPr lang="es-ES" dirty="0"/>
              <a:t>Estas normas son cumplidas por aquellas personas que se adhieren a alguna religión , a través del convencimiento </a:t>
            </a:r>
            <a:r>
              <a:rPr lang="es-ES" b="1" dirty="0"/>
              <a:t>libre y espontáneo </a:t>
            </a:r>
            <a:r>
              <a:rPr lang="es-ES" dirty="0"/>
              <a:t>. Por ejemplo acudir a misa los domingos .</a:t>
            </a:r>
            <a:endParaRPr lang="es-ES" sz="2400" dirty="0"/>
          </a:p>
          <a:p>
            <a:r>
              <a:rPr lang="es-ES" dirty="0"/>
              <a:t>Son También </a:t>
            </a:r>
            <a:r>
              <a:rPr lang="es-ES" b="1" dirty="0"/>
              <a:t>Autónomas, Unilaterales, Interiores, Incoercibles</a:t>
            </a:r>
            <a:endParaRPr lang="es-ES" sz="2400" b="1" dirty="0"/>
          </a:p>
          <a:p>
            <a:br>
              <a:rPr lang="es-ES" sz="2400" dirty="0"/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F4CBE7-5869-4E07-A842-169223FDD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870" y="2967037"/>
            <a:ext cx="2143125" cy="21431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FD0ECB0-8569-47F8-87BE-7FAA860699C6}"/>
              </a:ext>
            </a:extLst>
          </p:cNvPr>
          <p:cNvSpPr/>
          <p:nvPr/>
        </p:nvSpPr>
        <p:spPr>
          <a:xfrm>
            <a:off x="1739417" y="1482231"/>
            <a:ext cx="603960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Son : </a:t>
            </a:r>
            <a:r>
              <a:rPr lang="es-ES" b="1" dirty="0"/>
              <a:t>Un</a:t>
            </a:r>
            <a:r>
              <a:rPr lang="es-ES" dirty="0"/>
              <a:t>i</a:t>
            </a:r>
            <a:r>
              <a:rPr lang="es-ES" b="1" dirty="0"/>
              <a:t>laterales: </a:t>
            </a:r>
            <a:r>
              <a:rPr lang="es-ES" dirty="0"/>
              <a:t>Obligan pero no facultan a otro a pedir se realice</a:t>
            </a:r>
            <a:endParaRPr lang="es-ES" sz="2400" dirty="0"/>
          </a:p>
          <a:p>
            <a:r>
              <a:rPr lang="es-ES" b="1" dirty="0"/>
              <a:t>Interiores</a:t>
            </a:r>
            <a:r>
              <a:rPr lang="es-ES" dirty="0"/>
              <a:t> porque tiene que existir un convencimiento interno de querer  hacerlo                  </a:t>
            </a:r>
            <a:endParaRPr lang="es-ES" sz="2400" dirty="0"/>
          </a:p>
          <a:p>
            <a:r>
              <a:rPr lang="es-ES" b="1" dirty="0"/>
              <a:t>Autónomas </a:t>
            </a:r>
            <a:r>
              <a:rPr lang="es-ES" dirty="0"/>
              <a:t>creada por la propia conciencia. Auto Legislación</a:t>
            </a:r>
            <a:endParaRPr lang="es-ES" sz="2400" dirty="0"/>
          </a:p>
          <a:p>
            <a:r>
              <a:rPr lang="es-ES" b="1" dirty="0"/>
              <a:t>Incoercibles</a:t>
            </a:r>
            <a:r>
              <a:rPr lang="es-ES" dirty="0"/>
              <a:t> No hay mecanismos para exigir el cumplimiento </a:t>
            </a:r>
            <a:endParaRPr lang="es-ES" sz="2400" dirty="0"/>
          </a:p>
          <a:p>
            <a:br>
              <a:rPr lang="es-ES" sz="2400" dirty="0"/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51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B9477F-E0EA-43D2-9F73-742DE52BCC47}"/>
              </a:ext>
            </a:extLst>
          </p:cNvPr>
          <p:cNvSpPr txBox="1"/>
          <p:nvPr/>
        </p:nvSpPr>
        <p:spPr>
          <a:xfrm>
            <a:off x="980662" y="636105"/>
            <a:ext cx="873318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NORMAS SOCIALES   Tienen por finalidad regular nuestras conductas favoreciendo una Convivencia más armoniosa .</a:t>
            </a:r>
            <a:endParaRPr lang="es-ES" sz="2800" b="1" dirty="0"/>
          </a:p>
          <a:p>
            <a:r>
              <a:rPr lang="es-ES" b="1" dirty="0"/>
              <a:t>Serían las buenas costumbres para una Sociedad,</a:t>
            </a:r>
            <a:endParaRPr lang="es-ES" sz="2800" b="1" dirty="0"/>
          </a:p>
          <a:p>
            <a:r>
              <a:rPr lang="es-ES" b="1" dirty="0"/>
              <a:t>Por ejemplo, saludar al entrar a clase , dar las gracias, Escuchar a otro cuando me hablan  como  vestir, comer etc.</a:t>
            </a:r>
            <a:endParaRPr lang="es-ES" sz="2800" b="1" dirty="0"/>
          </a:p>
          <a:p>
            <a:r>
              <a:rPr lang="es-ES" b="1" dirty="0"/>
              <a:t>Implican valores de Respeto, Tolerancia, Solidaridad , entre otros</a:t>
            </a:r>
            <a:endParaRPr lang="es-ES" sz="2800" b="1" dirty="0"/>
          </a:p>
          <a:p>
            <a:br>
              <a:rPr lang="es-ES" sz="2800" b="1" dirty="0"/>
            </a:b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u="sng" dirty="0"/>
              <a:t>CARACTERISTICAS</a:t>
            </a:r>
            <a:r>
              <a:rPr lang="es-ES" b="1" dirty="0"/>
              <a:t>:</a:t>
            </a:r>
            <a:endParaRPr lang="es-ES" sz="2000" dirty="0"/>
          </a:p>
          <a:p>
            <a:r>
              <a:rPr lang="es-ES" b="1" u="sng" dirty="0"/>
              <a:t>Incoercibles</a:t>
            </a:r>
            <a:r>
              <a:rPr lang="es-ES" b="1" dirty="0"/>
              <a:t>, no imponen una sanción  determinada ni se puede obligar a cumplirla . Su incumplimiento suele producir una reprobación social, pero sus reacciones pueden ser variadas </a:t>
            </a:r>
            <a:r>
              <a:rPr lang="es-ES" b="1" u="sng" dirty="0"/>
              <a:t>. Es una de las diferencias que tiene con la Norma Jurídica.</a:t>
            </a:r>
            <a:endParaRPr lang="es-ES" sz="2000" u="sng" dirty="0"/>
          </a:p>
          <a:p>
            <a:r>
              <a:rPr lang="es-ES" b="1" u="sng" dirty="0"/>
              <a:t>Exteriores: </a:t>
            </a:r>
            <a:r>
              <a:rPr lang="es-ES" b="1" dirty="0"/>
              <a:t> Importa lo que se visualiza del comportamiento, por ejemplo dar las gracias como una formalidad aunque no estamos agradecidos , cumplimos igual</a:t>
            </a:r>
            <a:endParaRPr lang="es-ES" sz="2000" dirty="0"/>
          </a:p>
          <a:p>
            <a:r>
              <a:rPr lang="es-ES" b="1" u="sng" dirty="0"/>
              <a:t>Unilaterales</a:t>
            </a:r>
            <a:endParaRPr lang="es-ES" sz="2000" dirty="0"/>
          </a:p>
          <a:p>
            <a:r>
              <a:rPr lang="es-ES" b="1" u="sng" dirty="0" err="1"/>
              <a:t>Heteronomas</a:t>
            </a:r>
            <a:r>
              <a:rPr lang="es-ES" b="1" u="sng" dirty="0"/>
              <a:t>: </a:t>
            </a:r>
            <a:r>
              <a:rPr lang="es-ES" b="1" dirty="0"/>
              <a:t> Se nos imponen desde afuera . La sociedad</a:t>
            </a:r>
            <a:endParaRPr lang="es-ES" sz="2000" dirty="0"/>
          </a:p>
          <a:p>
            <a:br>
              <a:rPr lang="es-ES" sz="2000" dirty="0"/>
            </a:br>
            <a:r>
              <a:rPr lang="en-US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Heteronomas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Se nos imponen desde afuera . </a:t>
            </a: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52743C-A5CF-4915-8B1E-07B23E6C4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3076" y="1979543"/>
            <a:ext cx="20669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82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008E36-0B1A-46A6-92EB-807F8E17CA53}"/>
              </a:ext>
            </a:extLst>
          </p:cNvPr>
          <p:cNvSpPr txBox="1"/>
          <p:nvPr/>
        </p:nvSpPr>
        <p:spPr>
          <a:xfrm>
            <a:off x="1205947" y="490331"/>
            <a:ext cx="108800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NORMAS JURÍDICAS</a:t>
            </a:r>
            <a:r>
              <a:rPr lang="es-ES" b="1" dirty="0"/>
              <a:t> </a:t>
            </a:r>
            <a:r>
              <a:rPr lang="es-ES" sz="2000" b="1" dirty="0"/>
              <a:t>Buscan  ordenar y garantizar la vida en Sociedad</a:t>
            </a:r>
            <a:endParaRPr lang="es-ES" sz="2000" dirty="0"/>
          </a:p>
          <a:p>
            <a:br>
              <a:rPr lang="es-ES" sz="2000" dirty="0"/>
            </a:b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A5A2C6-B819-4D22-8C68-2F26869D01A6}"/>
              </a:ext>
            </a:extLst>
          </p:cNvPr>
          <p:cNvSpPr txBox="1"/>
          <p:nvPr/>
        </p:nvSpPr>
        <p:spPr>
          <a:xfrm>
            <a:off x="424071" y="1554400"/>
            <a:ext cx="626827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Son:</a:t>
            </a:r>
            <a:endParaRPr lang="es-ES" sz="2000" dirty="0"/>
          </a:p>
          <a:p>
            <a:r>
              <a:rPr lang="es-ES" b="1" u="sng" dirty="0">
                <a:solidFill>
                  <a:srgbClr val="FFFF00"/>
                </a:solidFill>
              </a:rPr>
              <a:t>Bilaterales</a:t>
            </a:r>
            <a:r>
              <a:rPr lang="es-ES" b="1" dirty="0"/>
              <a:t>, porque de un lado hay una persona obligada y del otro hay una persona que tiene el derecho a exigir esa conducta</a:t>
            </a:r>
            <a:endParaRPr lang="es-ES" sz="2000" dirty="0"/>
          </a:p>
          <a:p>
            <a:r>
              <a:rPr lang="es-ES" b="1" u="sng" dirty="0">
                <a:solidFill>
                  <a:srgbClr val="FFFF00"/>
                </a:solidFill>
              </a:rPr>
              <a:t>Obligatorias</a:t>
            </a:r>
            <a:r>
              <a:rPr lang="es-ES" b="1" dirty="0"/>
              <a:t>, En caso de incumplimiento Las sanciones previamente determinadas.  Se aplican por órganos especiales con procedimientos preestablecidos</a:t>
            </a:r>
            <a:endParaRPr lang="es-ES" sz="2000" dirty="0"/>
          </a:p>
          <a:p>
            <a:r>
              <a:rPr lang="es-ES" b="1" dirty="0"/>
              <a:t>     </a:t>
            </a:r>
            <a:endParaRPr lang="es-ES" sz="2000" dirty="0"/>
          </a:p>
          <a:p>
            <a:r>
              <a:rPr lang="es-ES" b="1" dirty="0"/>
              <a:t> </a:t>
            </a:r>
            <a:r>
              <a:rPr lang="es-ES" b="1" u="sng" dirty="0">
                <a:solidFill>
                  <a:srgbClr val="FFFF00"/>
                </a:solidFill>
              </a:rPr>
              <a:t>Coercibles</a:t>
            </a:r>
            <a:r>
              <a:rPr lang="es-ES" b="1" dirty="0"/>
              <a:t> Deben ser cumplidas y Se puede Pedir su cumplimiento de forma forzada    </a:t>
            </a:r>
            <a:endParaRPr lang="es-ES" sz="2000" dirty="0"/>
          </a:p>
          <a:p>
            <a:r>
              <a:rPr lang="es-ES" b="1" u="sng" dirty="0" err="1">
                <a:solidFill>
                  <a:srgbClr val="FFFF00"/>
                </a:solidFill>
              </a:rPr>
              <a:t>Heteronomas</a:t>
            </a:r>
            <a:r>
              <a:rPr lang="es-ES" b="1" dirty="0"/>
              <a:t> , Por que ? A diferencias de las demás Normas, </a:t>
            </a:r>
            <a:r>
              <a:rPr lang="es-ES" b="1" u="sng" dirty="0">
                <a:solidFill>
                  <a:srgbClr val="FFFF00"/>
                </a:solidFill>
              </a:rPr>
              <a:t>Surgen del Estado y tienen Procedimientos preestablecidos para su elaboración</a:t>
            </a:r>
            <a:endParaRPr lang="es-ES" sz="2000" dirty="0">
              <a:solidFill>
                <a:srgbClr val="FFFF00"/>
              </a:solidFill>
            </a:endParaRPr>
          </a:p>
          <a:p>
            <a:br>
              <a:rPr lang="es-ES" sz="2000" dirty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3CCDD4-028D-4892-995E-85A49092CE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296" y="1690660"/>
            <a:ext cx="4505739" cy="29192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05C8B3-7027-402F-9FC0-C7E6687677CC}"/>
              </a:ext>
            </a:extLst>
          </p:cNvPr>
          <p:cNvSpPr txBox="1"/>
          <p:nvPr/>
        </p:nvSpPr>
        <p:spPr>
          <a:xfrm>
            <a:off x="7010400" y="5499652"/>
            <a:ext cx="49695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Ejemplo no conducir bajo efectos de alcohol. Implica cuidar mi vida y la seguridad personal y la de los demás</a:t>
            </a:r>
            <a:endParaRPr lang="es-ES" dirty="0"/>
          </a:p>
          <a:p>
            <a:br>
              <a:rPr lang="es-E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87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C3FCBE-B504-429F-854B-FEECC52D6990}"/>
              </a:ext>
            </a:extLst>
          </p:cNvPr>
          <p:cNvSpPr txBox="1"/>
          <p:nvPr/>
        </p:nvSpPr>
        <p:spPr>
          <a:xfrm>
            <a:off x="1696278" y="332371"/>
            <a:ext cx="7252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FFFF00"/>
                </a:solidFill>
              </a:rPr>
              <a:t>DIFERENCIAS Y SEMEJANZAS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0A50EF-24E5-4981-81BD-0EF531C67617}"/>
              </a:ext>
            </a:extLst>
          </p:cNvPr>
          <p:cNvSpPr txBox="1"/>
          <p:nvPr/>
        </p:nvSpPr>
        <p:spPr>
          <a:xfrm>
            <a:off x="318052" y="1166842"/>
            <a:ext cx="68248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Norma Jurídica </a:t>
            </a:r>
            <a:r>
              <a:rPr lang="es-ES" b="1" dirty="0"/>
              <a:t>. </a:t>
            </a:r>
            <a:r>
              <a:rPr lang="es-ES" b="1" dirty="0">
                <a:solidFill>
                  <a:srgbClr val="FFFF00"/>
                </a:solidFill>
              </a:rPr>
              <a:t>Es Bilateral </a:t>
            </a:r>
            <a:r>
              <a:rPr lang="es-ES" b="1" dirty="0"/>
              <a:t>. Obliga y faculta al mismo tiempo, existe alguien que puede exigir la conducta porque le corresponde un Derecho, por ejemplo cobro de una deuda . Las sanciones están previamente establecidas</a:t>
            </a:r>
            <a:endParaRPr lang="es-ES" dirty="0"/>
          </a:p>
          <a:p>
            <a:r>
              <a:rPr lang="es-ES" b="1" dirty="0"/>
              <a:t> </a:t>
            </a:r>
            <a:endParaRPr lang="es-ES" dirty="0"/>
          </a:p>
          <a:p>
            <a:r>
              <a:rPr lang="es-ES" b="1" dirty="0">
                <a:solidFill>
                  <a:srgbClr val="FF0000"/>
                </a:solidFill>
              </a:rPr>
              <a:t>Norma Social </a:t>
            </a:r>
            <a:r>
              <a:rPr lang="es-ES" b="1" dirty="0">
                <a:solidFill>
                  <a:srgbClr val="FFFF00"/>
                </a:solidFill>
              </a:rPr>
              <a:t>es Unilateral </a:t>
            </a:r>
            <a:r>
              <a:rPr lang="es-ES" b="1" dirty="0"/>
              <a:t>. Obligan Pero no faculta a exigir , por ejemplo exigir un saludo o que me den las Gracias . Sus sanciones son indeterminadas y variables</a:t>
            </a:r>
            <a:endParaRPr lang="es-ES" dirty="0"/>
          </a:p>
          <a:p>
            <a:r>
              <a:rPr lang="es-ES" b="1" dirty="0">
                <a:solidFill>
                  <a:srgbClr val="FFFF00"/>
                </a:solidFill>
              </a:rPr>
              <a:t>Pero ambas normas coinciden en su Exterioridad</a:t>
            </a:r>
            <a:r>
              <a:rPr lang="es-ES" b="1" dirty="0"/>
              <a:t>, es decir importa la conducta que exteriorizo sin importar si quiero hacerlo o no.</a:t>
            </a:r>
            <a:endParaRPr lang="es-ES" dirty="0"/>
          </a:p>
          <a:p>
            <a:r>
              <a:rPr lang="es-ES" b="1" dirty="0">
                <a:solidFill>
                  <a:srgbClr val="FF0000"/>
                </a:solidFill>
              </a:rPr>
              <a:t>Norma Moral y Norma Social </a:t>
            </a:r>
            <a:r>
              <a:rPr lang="es-ES" b="1" dirty="0"/>
              <a:t>. </a:t>
            </a:r>
            <a:r>
              <a:rPr lang="es-ES" b="1" dirty="0">
                <a:solidFill>
                  <a:srgbClr val="FFFF00"/>
                </a:solidFill>
              </a:rPr>
              <a:t>Ambas son Unilaterales</a:t>
            </a:r>
            <a:r>
              <a:rPr lang="es-ES" b="1" dirty="0"/>
              <a:t>, pero </a:t>
            </a:r>
            <a:r>
              <a:rPr lang="es-ES" b="1" dirty="0">
                <a:solidFill>
                  <a:srgbClr val="FFFF00"/>
                </a:solidFill>
              </a:rPr>
              <a:t>se diferencian en que la Norma Moral es Interior </a:t>
            </a:r>
            <a:r>
              <a:rPr lang="es-ES" b="1" dirty="0"/>
              <a:t>importa que tenga la  Intención  de hacer el acto que exteriorizo</a:t>
            </a:r>
            <a:endParaRPr lang="es-ES" dirty="0"/>
          </a:p>
          <a:p>
            <a:br>
              <a:rPr lang="es-ES" dirty="0"/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5EECE69-774C-4352-8434-D4AE27C76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2" y="1563406"/>
            <a:ext cx="4280452" cy="23093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1A532C1-3B75-4A8D-989F-9985A7851E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532" y="3567499"/>
            <a:ext cx="3079066" cy="23093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FE0A733-5388-4E70-8207-A3A1069CCC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418" y="593981"/>
            <a:ext cx="21526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01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2E94C7-A529-463E-BCFF-72CEAD802289}"/>
              </a:ext>
            </a:extLst>
          </p:cNvPr>
          <p:cNvSpPr txBox="1"/>
          <p:nvPr/>
        </p:nvSpPr>
        <p:spPr>
          <a:xfrm>
            <a:off x="768626" y="410817"/>
            <a:ext cx="951506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Uso obligatorio del tapaboca en los Omnibus</a:t>
            </a:r>
          </a:p>
          <a:p>
            <a:r>
              <a:rPr lang="en-US" sz="2400" dirty="0">
                <a:latin typeface="Arial Black" panose="020B0A04020102020204" pitchFamily="34" charset="0"/>
              </a:rPr>
              <a:t>Link de acceso a nota del Diario </a:t>
            </a:r>
          </a:p>
          <a:p>
            <a:r>
              <a:rPr lang="es-UY" u="sng" dirty="0">
                <a:hlinkClick r:id="rId2"/>
              </a:rPr>
              <a:t>https://www.subrayado.com.uy/a-partir-este-jueves-sera-obligatorio-el-uso-tapabocas-el-transporte-urbano-n628049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B432C4-1CFE-421A-A2EA-ED5D3DB39F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60" y="2509230"/>
            <a:ext cx="5420140" cy="37590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BF0E62-5BEE-4D23-AA49-E7D654ED82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3551583"/>
            <a:ext cx="5035586" cy="271669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27E7E8-1A1E-4624-B55F-A87AF3CB59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397" y="179775"/>
            <a:ext cx="21526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38347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699</TotalTime>
  <Words>720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Aharoni</vt:lpstr>
      <vt:lpstr>Arial</vt:lpstr>
      <vt:lpstr>Arial Black</vt:lpstr>
      <vt:lpstr>Century Gothic</vt:lpstr>
      <vt:lpstr>Wingdings 3</vt:lpstr>
      <vt:lpstr>Slice</vt:lpstr>
      <vt:lpstr>Normas de conducta 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Normas de conducta</dc:title>
  <dc:creator>Pablo y Solange</dc:creator>
  <cp:lastModifiedBy>Pablo y Solange</cp:lastModifiedBy>
  <cp:revision>34</cp:revision>
  <dcterms:created xsi:type="dcterms:W3CDTF">2020-08-08T21:18:52Z</dcterms:created>
  <dcterms:modified xsi:type="dcterms:W3CDTF">2020-08-10T02:03:37Z</dcterms:modified>
</cp:coreProperties>
</file>