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3aa740584_0_25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d3aa740584_0_25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3b75dcc41_0_18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d3b75dcc41_0_18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3b75dcc41_0_21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d3b75dcc41_0_21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3f3ef485f_0_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d3f3ef485f_0_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3f3ef485f_0_3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d3f3ef485f_0_3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3b75dcc41_0_24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d3b75dcc41_0_24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3d2202cd2_0_5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d3d2202cd2_0_5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3f3ef485f_0_36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d3f3ef485f_0_3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3f3ef485f_0_4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d3f3ef485f_0_4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3f3ef485f_0_47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d3f3ef485f_0_47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3f3ef485f_0_58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2d3f3ef485f_0_58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3aa740584_0_26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d3aa740584_0_26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4ad3bf0d2_0_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d4ad3bf0d2_0_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4ad3bf0d2_0_14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d4ad3bf0d2_0_14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4ad3bf0d2_0_96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d4ad3bf0d2_0_9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4ad3bf0d2_0_9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2d4ad3bf0d2_0_9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4ad3bf0d2_0_4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d4ad3bf0d2_0_4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4ad3bf0d2_0_104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2d4ad3bf0d2_0_104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d4ad3bf0d2_0_18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d4ad3bf0d2_0_18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4ad3bf0d2_0_264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d4ad3bf0d2_0_264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4ad3bf0d2_0_34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d4ad3bf0d2_0_34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4ad3bf0d2_0_42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d4ad3bf0d2_0_42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3b75dcc41_0_15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d3b75dcc41_0_15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4ad3bf0d2_0_50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2d4ad3bf0d2_0_50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4ad3bf0d2_0_585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d4ad3bf0d2_0_585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4ad3bf0d2_0_59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d4ad3bf0d2_0_59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4ad3bf0d2_0_67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d4ad3bf0d2_0_67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d4ad3bf0d2_0_678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d4ad3bf0d2_0_678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4ad3bf0d2_0_757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2d4ad3bf0d2_0_757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3b75dcc41_0_161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d3b75dcc41_0_16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3f3ef485f_0_26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d3f3ef485f_0_26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3b75dcc41_0_179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d3b75dcc41_0_179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3b75dcc41_0_173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d3b75dcc41_0_173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3b75dcc41_0_192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d3b75dcc41_0_192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3b75dcc41_0_200:notes"/>
          <p:cNvSpPr/>
          <p:nvPr>
            <p:ph idx="2" type="sldImg"/>
          </p:nvPr>
        </p:nvSpPr>
        <p:spPr>
          <a:xfrm>
            <a:off x="195960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d3b75dcc41_0_200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440" y="1597488"/>
            <a:ext cx="77730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2320" y="2914146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200"/>
              </a:spcAft>
              <a:buClr>
                <a:srgbClr val="888888"/>
              </a:buClr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171" y="1203631"/>
            <a:ext cx="8228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 algn="l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>
              <a:spcBef>
                <a:spcPts val="1200"/>
              </a:spcBef>
              <a:spcAft>
                <a:spcPts val="0"/>
              </a:spcAft>
              <a:buSzPts val="700"/>
              <a:buChar char="●"/>
              <a:defRPr/>
            </a:lvl2pPr>
            <a:lvl3pPr indent="-298450" lvl="2" marL="1371600">
              <a:spcBef>
                <a:spcPts val="900"/>
              </a:spcBef>
              <a:spcAft>
                <a:spcPts val="0"/>
              </a:spcAft>
              <a:buSzPts val="1100"/>
              <a:buChar char="–"/>
              <a:defRPr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/>
            </a:lvl4pPr>
            <a:lvl5pPr indent="-298450" lvl="4" marL="228600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880" y="3305147"/>
            <a:ext cx="77718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 sz="33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880" y="2179669"/>
            <a:ext cx="77718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1700">
                <a:solidFill>
                  <a:srgbClr val="888888"/>
                </a:solidFill>
              </a:defRPr>
            </a:lvl1pPr>
            <a:lvl2pPr indent="-228600" lvl="1" marL="91440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5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5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5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5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>
              <a:spcBef>
                <a:spcPts val="200"/>
              </a:spcBef>
              <a:spcAft>
                <a:spcPts val="200"/>
              </a:spcAft>
              <a:buClr>
                <a:srgbClr val="888888"/>
              </a:buClr>
              <a:buSzPts val="5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6480" y="1203246"/>
            <a:ext cx="40449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2300"/>
            </a:lvl1pPr>
            <a:lvl2pPr indent="-285750" lvl="1" marL="914400">
              <a:spcBef>
                <a:spcPts val="1200"/>
              </a:spcBef>
              <a:spcAft>
                <a:spcPts val="0"/>
              </a:spcAft>
              <a:buSzPts val="900"/>
              <a:buChar char="●"/>
              <a:defRPr sz="2000"/>
            </a:lvl2pPr>
            <a:lvl3pPr indent="-304800" lvl="2" marL="1371600">
              <a:spcBef>
                <a:spcPts val="900"/>
              </a:spcBef>
              <a:spcAft>
                <a:spcPts val="0"/>
              </a:spcAft>
              <a:buSzPts val="1200"/>
              <a:buChar char="–"/>
              <a:defRPr sz="1700"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 sz="1500"/>
            </a:lvl4pPr>
            <a:lvl5pPr indent="-298450" lvl="4" marL="2286000"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500"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 sz="15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39680" y="1203246"/>
            <a:ext cx="40464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2300"/>
            </a:lvl1pPr>
            <a:lvl2pPr indent="-285750" lvl="1" marL="914400">
              <a:spcBef>
                <a:spcPts val="1200"/>
              </a:spcBef>
              <a:spcAft>
                <a:spcPts val="0"/>
              </a:spcAft>
              <a:buSzPts val="900"/>
              <a:buChar char="●"/>
              <a:defRPr sz="2000"/>
            </a:lvl2pPr>
            <a:lvl3pPr indent="-304800" lvl="2" marL="1371600">
              <a:spcBef>
                <a:spcPts val="900"/>
              </a:spcBef>
              <a:spcAft>
                <a:spcPts val="0"/>
              </a:spcAft>
              <a:buSzPts val="1200"/>
              <a:buChar char="–"/>
              <a:defRPr sz="1700"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 sz="1500"/>
            </a:lvl4pPr>
            <a:lvl5pPr indent="-298450" lvl="4" marL="2286000"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500"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500"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 sz="15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920" y="206302"/>
            <a:ext cx="8229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920" y="1151401"/>
            <a:ext cx="4039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900"/>
              <a:buNone/>
              <a:defRPr b="1" sz="2000"/>
            </a:lvl1pPr>
            <a:lvl2pPr indent="-228600" lvl="1" marL="914400">
              <a:spcBef>
                <a:spcPts val="1200"/>
              </a:spcBef>
              <a:spcAft>
                <a:spcPts val="0"/>
              </a:spcAft>
              <a:buSzPts val="700"/>
              <a:buNone/>
              <a:defRPr b="1" sz="1700"/>
            </a:lvl2pPr>
            <a:lvl3pPr indent="-228600" lvl="2" marL="1371600">
              <a:spcBef>
                <a:spcPts val="900"/>
              </a:spcBef>
              <a:spcAft>
                <a:spcPts val="0"/>
              </a:spcAft>
              <a:buSzPts val="1100"/>
              <a:buNone/>
              <a:defRPr b="1" sz="1500"/>
            </a:lvl3pPr>
            <a:lvl4pPr indent="-228600" lvl="3" marL="1828800">
              <a:spcBef>
                <a:spcPts val="700"/>
              </a:spcBef>
              <a:spcAft>
                <a:spcPts val="0"/>
              </a:spcAft>
              <a:buSzPts val="600"/>
              <a:buNone/>
              <a:defRPr b="1" sz="1300"/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1000"/>
              <a:buNone/>
              <a:defRPr b="1" sz="1300"/>
            </a:lvl5pPr>
            <a:lvl6pPr indent="-228600" lvl="5" marL="27432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6pPr>
            <a:lvl7pPr indent="-228600" lvl="6" marL="32004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7pPr>
            <a:lvl8pPr indent="-228600" lvl="7" marL="36576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8pPr>
            <a:lvl9pPr indent="-228600" lvl="8" marL="4114800">
              <a:spcBef>
                <a:spcPts val="200"/>
              </a:spcBef>
              <a:spcAft>
                <a:spcPts val="200"/>
              </a:spcAft>
              <a:buSzPts val="600"/>
              <a:buNone/>
              <a:defRPr b="1" sz="13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920" y="1630971"/>
            <a:ext cx="40392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2000"/>
            </a:lvl1pPr>
            <a:lvl2pPr indent="-273050" lvl="1" marL="914400">
              <a:spcBef>
                <a:spcPts val="1200"/>
              </a:spcBef>
              <a:spcAft>
                <a:spcPts val="0"/>
              </a:spcAft>
              <a:buSzPts val="700"/>
              <a:buChar char="●"/>
              <a:defRPr sz="1700"/>
            </a:lvl2pPr>
            <a:lvl3pPr indent="-298450" lvl="2" marL="1371600">
              <a:spcBef>
                <a:spcPts val="900"/>
              </a:spcBef>
              <a:spcAft>
                <a:spcPts val="0"/>
              </a:spcAft>
              <a:buSzPts val="1100"/>
              <a:buChar char="–"/>
              <a:defRPr sz="1500"/>
            </a:lvl3pPr>
            <a:lvl4pPr indent="-266700" lvl="3" marL="1828800">
              <a:spcBef>
                <a:spcPts val="700"/>
              </a:spcBef>
              <a:spcAft>
                <a:spcPts val="0"/>
              </a:spcAft>
              <a:buSzPts val="600"/>
              <a:buChar char="●"/>
              <a:defRPr sz="1300"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–"/>
              <a:defRPr sz="1300"/>
            </a:lvl5pPr>
            <a:lvl6pPr indent="-266700" lvl="5" marL="27432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6pPr>
            <a:lvl7pPr indent="-266700" lvl="6" marL="32004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7pPr>
            <a:lvl8pPr indent="-266700" lvl="7" marL="36576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8pPr>
            <a:lvl9pPr indent="-266700" lvl="8" marL="4114800">
              <a:spcBef>
                <a:spcPts val="200"/>
              </a:spcBef>
              <a:spcAft>
                <a:spcPts val="200"/>
              </a:spcAft>
              <a:buSzPts val="600"/>
              <a:buChar char="●"/>
              <a:defRPr sz="13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440" y="1151401"/>
            <a:ext cx="4042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900"/>
              <a:buNone/>
              <a:defRPr b="1" sz="2000"/>
            </a:lvl1pPr>
            <a:lvl2pPr indent="-228600" lvl="1" marL="914400">
              <a:spcBef>
                <a:spcPts val="1200"/>
              </a:spcBef>
              <a:spcAft>
                <a:spcPts val="0"/>
              </a:spcAft>
              <a:buSzPts val="700"/>
              <a:buNone/>
              <a:defRPr b="1" sz="1700"/>
            </a:lvl2pPr>
            <a:lvl3pPr indent="-228600" lvl="2" marL="1371600">
              <a:spcBef>
                <a:spcPts val="900"/>
              </a:spcBef>
              <a:spcAft>
                <a:spcPts val="0"/>
              </a:spcAft>
              <a:buSzPts val="1100"/>
              <a:buNone/>
              <a:defRPr b="1" sz="1500"/>
            </a:lvl3pPr>
            <a:lvl4pPr indent="-228600" lvl="3" marL="1828800">
              <a:spcBef>
                <a:spcPts val="700"/>
              </a:spcBef>
              <a:spcAft>
                <a:spcPts val="0"/>
              </a:spcAft>
              <a:buSzPts val="600"/>
              <a:buNone/>
              <a:defRPr b="1" sz="1300"/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1000"/>
              <a:buNone/>
              <a:defRPr b="1" sz="1300"/>
            </a:lvl5pPr>
            <a:lvl6pPr indent="-228600" lvl="5" marL="27432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6pPr>
            <a:lvl7pPr indent="-228600" lvl="6" marL="32004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7pPr>
            <a:lvl8pPr indent="-228600" lvl="7" marL="3657600">
              <a:spcBef>
                <a:spcPts val="200"/>
              </a:spcBef>
              <a:spcAft>
                <a:spcPts val="0"/>
              </a:spcAft>
              <a:buSzPts val="600"/>
              <a:buNone/>
              <a:defRPr b="1" sz="1300"/>
            </a:lvl8pPr>
            <a:lvl9pPr indent="-228600" lvl="8" marL="4114800">
              <a:spcBef>
                <a:spcPts val="200"/>
              </a:spcBef>
              <a:spcAft>
                <a:spcPts val="200"/>
              </a:spcAft>
              <a:buSzPts val="600"/>
              <a:buNone/>
              <a:defRPr b="1" sz="13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440" y="1630971"/>
            <a:ext cx="40422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2000"/>
            </a:lvl1pPr>
            <a:lvl2pPr indent="-273050" lvl="1" marL="914400">
              <a:spcBef>
                <a:spcPts val="1200"/>
              </a:spcBef>
              <a:spcAft>
                <a:spcPts val="0"/>
              </a:spcAft>
              <a:buSzPts val="700"/>
              <a:buChar char="●"/>
              <a:defRPr sz="1700"/>
            </a:lvl2pPr>
            <a:lvl3pPr indent="-298450" lvl="2" marL="1371600">
              <a:spcBef>
                <a:spcPts val="900"/>
              </a:spcBef>
              <a:spcAft>
                <a:spcPts val="0"/>
              </a:spcAft>
              <a:buSzPts val="1100"/>
              <a:buChar char="–"/>
              <a:defRPr sz="1500"/>
            </a:lvl3pPr>
            <a:lvl4pPr indent="-266700" lvl="3" marL="1828800">
              <a:spcBef>
                <a:spcPts val="700"/>
              </a:spcBef>
              <a:spcAft>
                <a:spcPts val="0"/>
              </a:spcAft>
              <a:buSzPts val="600"/>
              <a:buChar char="●"/>
              <a:defRPr sz="1300"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–"/>
              <a:defRPr sz="1300"/>
            </a:lvl5pPr>
            <a:lvl6pPr indent="-266700" lvl="5" marL="27432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6pPr>
            <a:lvl7pPr indent="-266700" lvl="6" marL="32004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7pPr>
            <a:lvl8pPr indent="-266700" lvl="7" marL="3657600">
              <a:spcBef>
                <a:spcPts val="200"/>
              </a:spcBef>
              <a:spcAft>
                <a:spcPts val="0"/>
              </a:spcAft>
              <a:buSzPts val="600"/>
              <a:buChar char="●"/>
              <a:defRPr sz="1300"/>
            </a:lvl8pPr>
            <a:lvl9pPr indent="-266700" lvl="8" marL="4114800">
              <a:spcBef>
                <a:spcPts val="200"/>
              </a:spcBef>
              <a:spcAft>
                <a:spcPts val="200"/>
              </a:spcAft>
              <a:buSzPts val="600"/>
              <a:buChar char="●"/>
              <a:defRPr sz="13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920" y="205222"/>
            <a:ext cx="30081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17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520" y="205222"/>
            <a:ext cx="51120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700"/>
            </a:lvl1pPr>
            <a:lvl2pPr indent="-292100" lvl="1" marL="914400"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2300"/>
            </a:lvl2pPr>
            <a:lvl3pPr indent="-323850" lvl="2" marL="1371600">
              <a:spcBef>
                <a:spcPts val="900"/>
              </a:spcBef>
              <a:spcAft>
                <a:spcPts val="0"/>
              </a:spcAft>
              <a:buSzPts val="1500"/>
              <a:buChar char="–"/>
              <a:defRPr sz="2000"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 sz="1700"/>
            </a:lvl4pPr>
            <a:lvl5pPr indent="-304800" lvl="4" marL="2286000">
              <a:spcBef>
                <a:spcPts val="500"/>
              </a:spcBef>
              <a:spcAft>
                <a:spcPts val="0"/>
              </a:spcAft>
              <a:buSzPts val="1200"/>
              <a:buChar char="–"/>
              <a:defRPr sz="1700"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700"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700"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700"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 sz="17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920" y="1075793"/>
            <a:ext cx="30081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500"/>
              <a:buNone/>
              <a:defRPr sz="1200"/>
            </a:lvl1pPr>
            <a:lvl2pPr indent="-228600" lvl="1" marL="914400">
              <a:spcBef>
                <a:spcPts val="1200"/>
              </a:spcBef>
              <a:spcAft>
                <a:spcPts val="0"/>
              </a:spcAft>
              <a:buSzPts val="400"/>
              <a:buNone/>
              <a:defRPr sz="1000"/>
            </a:lvl2pPr>
            <a:lvl3pPr indent="-228600" lvl="2" marL="1371600">
              <a:spcBef>
                <a:spcPts val="9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>
              <a:spcBef>
                <a:spcPts val="700"/>
              </a:spcBef>
              <a:spcAft>
                <a:spcPts val="0"/>
              </a:spcAft>
              <a:buSzPts val="300"/>
              <a:buNone/>
              <a:defRPr sz="700"/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6pPr>
            <a:lvl7pPr indent="-228600" lvl="6" marL="32004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7pPr>
            <a:lvl8pPr indent="-228600" lvl="7" marL="36576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8pPr>
            <a:lvl9pPr indent="-228600" lvl="8" marL="4114800">
              <a:spcBef>
                <a:spcPts val="200"/>
              </a:spcBef>
              <a:spcAft>
                <a:spcPts val="200"/>
              </a:spcAft>
              <a:buSzPts val="3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800" y="3600018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17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800" y="459049"/>
            <a:ext cx="5486400" cy="3087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800" y="4025583"/>
            <a:ext cx="5486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500"/>
              <a:buNone/>
              <a:defRPr sz="1200"/>
            </a:lvl1pPr>
            <a:lvl2pPr indent="-228600" lvl="1" marL="914400">
              <a:spcBef>
                <a:spcPts val="1200"/>
              </a:spcBef>
              <a:spcAft>
                <a:spcPts val="0"/>
              </a:spcAft>
              <a:buSzPts val="400"/>
              <a:buNone/>
              <a:defRPr sz="1000"/>
            </a:lvl2pPr>
            <a:lvl3pPr indent="-228600" lvl="2" marL="1371600">
              <a:spcBef>
                <a:spcPts val="9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>
              <a:spcBef>
                <a:spcPts val="700"/>
              </a:spcBef>
              <a:spcAft>
                <a:spcPts val="0"/>
              </a:spcAft>
              <a:buSzPts val="300"/>
              <a:buNone/>
              <a:defRPr sz="700"/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6pPr>
            <a:lvl7pPr indent="-228600" lvl="6" marL="32004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7pPr>
            <a:lvl8pPr indent="-228600" lvl="7" marL="3657600">
              <a:spcBef>
                <a:spcPts val="200"/>
              </a:spcBef>
              <a:spcAft>
                <a:spcPts val="0"/>
              </a:spcAft>
              <a:buSzPts val="300"/>
              <a:buNone/>
              <a:defRPr sz="700"/>
            </a:lvl8pPr>
            <a:lvl9pPr indent="-228600" lvl="8" marL="4114800">
              <a:spcBef>
                <a:spcPts val="200"/>
              </a:spcBef>
              <a:spcAft>
                <a:spcPts val="200"/>
              </a:spcAft>
              <a:buSzPts val="3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3079834" y="-1418969"/>
            <a:ext cx="2983500" cy="8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 algn="l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>
              <a:spcBef>
                <a:spcPts val="1200"/>
              </a:spcBef>
              <a:spcAft>
                <a:spcPts val="0"/>
              </a:spcAft>
              <a:buSzPts val="700"/>
              <a:buChar char="●"/>
              <a:defRPr/>
            </a:lvl2pPr>
            <a:lvl3pPr indent="-298450" lvl="2" marL="1371600">
              <a:spcBef>
                <a:spcPts val="900"/>
              </a:spcBef>
              <a:spcAft>
                <a:spcPts val="0"/>
              </a:spcAft>
              <a:buSzPts val="1100"/>
              <a:buChar char="–"/>
              <a:defRPr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/>
            </a:lvl4pPr>
            <a:lvl5pPr indent="-298450" lvl="4" marL="228600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667330" y="1167772"/>
            <a:ext cx="39813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483320" y="-821678"/>
            <a:ext cx="3981300" cy="6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 algn="l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>
              <a:spcBef>
                <a:spcPts val="1200"/>
              </a:spcBef>
              <a:spcAft>
                <a:spcPts val="0"/>
              </a:spcAft>
              <a:buSzPts val="700"/>
              <a:buChar char="●"/>
              <a:defRPr/>
            </a:lvl2pPr>
            <a:lvl3pPr indent="-298450" lvl="2" marL="1371600">
              <a:spcBef>
                <a:spcPts val="900"/>
              </a:spcBef>
              <a:spcAft>
                <a:spcPts val="0"/>
              </a:spcAft>
              <a:buSzPts val="1100"/>
              <a:buChar char="–"/>
              <a:defRPr/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Char char="●"/>
              <a:defRPr/>
            </a:lvl4pPr>
            <a:lvl5pPr indent="-298450" lvl="4" marL="228600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Char char="●"/>
              <a:defRPr/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Char char="●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  <a:defRPr b="0" i="0" sz="37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●"/>
              <a:defRPr sz="15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171" y="1203631"/>
            <a:ext cx="8228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●"/>
              <a:defRPr b="0" i="0" sz="27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>
              <a:spcBef>
                <a:spcPts val="1200"/>
              </a:spcBef>
              <a:spcAft>
                <a:spcPts val="0"/>
              </a:spcAft>
              <a:buSzPts val="1000"/>
              <a:buFont typeface="Noto Sans Symbols"/>
              <a:buChar char="●"/>
              <a:defRPr b="0" i="0" sz="2300" u="none" strike="noStrike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>
              <a:spcBef>
                <a:spcPts val="900"/>
              </a:spcBef>
              <a:spcAft>
                <a:spcPts val="0"/>
              </a:spcAft>
              <a:buSzPts val="1500"/>
              <a:buFont typeface="Noto Sans Symbols"/>
              <a:buChar char="–"/>
              <a:defRPr b="0" i="0" sz="2000" u="none" strike="noStrike"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>
              <a:spcBef>
                <a:spcPts val="700"/>
              </a:spcBef>
              <a:spcAft>
                <a:spcPts val="0"/>
              </a:spcAft>
              <a:buSzPts val="700"/>
              <a:buFont typeface="Noto Sans Symbols"/>
              <a:buChar char="●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>
              <a:spcBef>
                <a:spcPts val="500"/>
              </a:spcBef>
              <a:spcAft>
                <a:spcPts val="0"/>
              </a:spcAft>
              <a:buSzPts val="1200"/>
              <a:buFont typeface="Noto Sans Symbols"/>
              <a:buChar char="–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>
              <a:spcBef>
                <a:spcPts val="200"/>
              </a:spcBef>
              <a:spcAft>
                <a:spcPts val="0"/>
              </a:spcAft>
              <a:buSzPts val="700"/>
              <a:buFont typeface="Noto Sans Symbols"/>
              <a:buChar char="●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>
              <a:spcBef>
                <a:spcPts val="200"/>
              </a:spcBef>
              <a:spcAft>
                <a:spcPts val="0"/>
              </a:spcAft>
              <a:buSzPts val="700"/>
              <a:buFont typeface="Noto Sans Symbols"/>
              <a:buChar char="●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>
              <a:spcBef>
                <a:spcPts val="200"/>
              </a:spcBef>
              <a:spcAft>
                <a:spcPts val="0"/>
              </a:spcAft>
              <a:buSzPts val="700"/>
              <a:buFont typeface="Noto Sans Symbols"/>
              <a:buChar char="●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>
              <a:spcBef>
                <a:spcPts val="200"/>
              </a:spcBef>
              <a:spcAft>
                <a:spcPts val="200"/>
              </a:spcAft>
              <a:buSzPts val="700"/>
              <a:buFont typeface="Noto Sans Symbols"/>
              <a:buChar char="●"/>
              <a:defRPr b="0" i="0" sz="1700" u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171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7054" y="4685930"/>
            <a:ext cx="2898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5842" y="4685930"/>
            <a:ext cx="21300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4294967295" type="title"/>
          </p:nvPr>
        </p:nvSpPr>
        <p:spPr>
          <a:xfrm>
            <a:off x="457171" y="20338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4000">
                <a:solidFill>
                  <a:schemeClr val="lt1"/>
                </a:solidFill>
              </a:rPr>
              <a:t>CLASIFICACIÓN ESPECTRAL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Harvard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84" name="Google Shape;184;p34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Las clases se dividen en subclases numeradas de 0 a 9: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B0 B1 B2 B3 B4 B5 B6 B7 B8 B9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A0 A1… A9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…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M0… M9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203200" lvl="0" marL="3556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Harvard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90" name="Google Shape;190;p35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¿Cómo recordarlas? Mnemotecnia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9900"/>
                </a:solidFill>
              </a:rPr>
              <a:t>O</a:t>
            </a:r>
            <a:r>
              <a:rPr lang="en" sz="2500">
                <a:solidFill>
                  <a:schemeClr val="lt1"/>
                </a:solidFill>
              </a:rPr>
              <a:t>h </a:t>
            </a:r>
            <a:r>
              <a:rPr lang="en" sz="2500">
                <a:solidFill>
                  <a:srgbClr val="FF9900"/>
                </a:solidFill>
              </a:rPr>
              <a:t>B</a:t>
            </a:r>
            <a:r>
              <a:rPr lang="en" sz="2500">
                <a:solidFill>
                  <a:schemeClr val="lt1"/>
                </a:solidFill>
              </a:rPr>
              <a:t>e </a:t>
            </a:r>
            <a:r>
              <a:rPr lang="en" sz="2500">
                <a:solidFill>
                  <a:srgbClr val="FF9900"/>
                </a:solidFill>
              </a:rPr>
              <a:t>A</a:t>
            </a:r>
            <a:r>
              <a:rPr lang="en" sz="2500">
                <a:solidFill>
                  <a:schemeClr val="lt1"/>
                </a:solidFill>
              </a:rPr>
              <a:t> </a:t>
            </a:r>
            <a:r>
              <a:rPr lang="en" sz="2500">
                <a:solidFill>
                  <a:srgbClr val="FF9900"/>
                </a:solidFill>
              </a:rPr>
              <a:t>F</a:t>
            </a:r>
            <a:r>
              <a:rPr lang="en" sz="2500">
                <a:solidFill>
                  <a:schemeClr val="lt1"/>
                </a:solidFill>
              </a:rPr>
              <a:t>ine </a:t>
            </a:r>
            <a:r>
              <a:rPr lang="en" sz="2500">
                <a:solidFill>
                  <a:srgbClr val="FF9900"/>
                </a:solidFill>
              </a:rPr>
              <a:t>G</a:t>
            </a:r>
            <a:r>
              <a:rPr lang="en" sz="2500">
                <a:solidFill>
                  <a:schemeClr val="lt1"/>
                </a:solidFill>
              </a:rPr>
              <a:t>irl/Guy, </a:t>
            </a:r>
            <a:r>
              <a:rPr lang="en" sz="2500">
                <a:solidFill>
                  <a:srgbClr val="FF9900"/>
                </a:solidFill>
              </a:rPr>
              <a:t>K</a:t>
            </a:r>
            <a:r>
              <a:rPr lang="en" sz="2500">
                <a:solidFill>
                  <a:schemeClr val="lt1"/>
                </a:solidFill>
              </a:rPr>
              <a:t>iss </a:t>
            </a:r>
            <a:r>
              <a:rPr lang="en" sz="2500">
                <a:solidFill>
                  <a:srgbClr val="FF9900"/>
                </a:solidFill>
              </a:rPr>
              <a:t>M</a:t>
            </a:r>
            <a:r>
              <a:rPr lang="en" sz="2500">
                <a:solidFill>
                  <a:schemeClr val="lt1"/>
                </a:solidFill>
              </a:rPr>
              <a:t>e</a:t>
            </a:r>
            <a:r>
              <a:rPr lang="en" sz="2500">
                <a:solidFill>
                  <a:schemeClr val="lt1"/>
                </a:solidFill>
              </a:rPr>
              <a:t>.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¿Se te ocurre otra?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203200" lvl="0" marL="3556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25" y="343425"/>
            <a:ext cx="9054576" cy="43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13" y="1019950"/>
            <a:ext cx="7270574" cy="31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Yerkes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06" name="Google Shape;206;p38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Este sistema es el usado actualmente y permite diferenciar estrellas que tienen igual temperatura pero diferente luminosidad.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Ia Supergigantes más luminosas</a:t>
            </a:r>
            <a:endParaRPr sz="23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Ib Supergigantes menos luminosas</a:t>
            </a:r>
            <a:endParaRPr sz="23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II Gigantes luminosas</a:t>
            </a:r>
            <a:endParaRPr sz="23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III Gigantes Normales</a:t>
            </a:r>
            <a:endParaRPr sz="23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IV Subgigantes</a:t>
            </a:r>
            <a:endParaRPr sz="2300">
              <a:solidFill>
                <a:schemeClr val="lt1"/>
              </a:solidFill>
            </a:endParaRPr>
          </a:p>
          <a:p>
            <a:pPr indent="-3746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V Estrellas de la Secuencia Principal (enanas)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Yerkes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12" name="Google Shape;212;p39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Por ejemplo nuestro Sol es una estrella </a:t>
            </a:r>
            <a:r>
              <a:rPr lang="en" sz="2300">
                <a:solidFill>
                  <a:srgbClr val="FF9900"/>
                </a:solidFill>
              </a:rPr>
              <a:t>G2 V</a:t>
            </a:r>
            <a:r>
              <a:rPr lang="en" sz="2300">
                <a:solidFill>
                  <a:schemeClr val="lt1"/>
                </a:solidFill>
              </a:rPr>
              <a:t>: clase espectral G, subclase 2 y clase de luminosidad V (secuencia principal).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idx="4294967295" type="title"/>
          </p:nvPr>
        </p:nvSpPr>
        <p:spPr>
          <a:xfrm>
            <a:off x="457171" y="20338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4000">
                <a:solidFill>
                  <a:schemeClr val="lt1"/>
                </a:solidFill>
              </a:rPr>
              <a:t>EL DIAGRAMA HR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El diagrama HR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23" name="Google Shape;223;p41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Es un gráfico que está vinculado con la clasificación espectral.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Fue descubierto independientemente por Hertzprung en 1911 y Russell en 1913, como una relación entre la luminosidad de una estrella y su temperatura superficial.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El diagrama HR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29" name="Google Shape;229;p42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Si se grafica la luminosidad en función del tipo espectral, para todas las estrellas la mayor parte de las estrellas se encuentra alineada en la diagonal, formando lo que se conoce como </a:t>
            </a:r>
            <a:r>
              <a:rPr lang="en" sz="2300">
                <a:solidFill>
                  <a:srgbClr val="FF00FF"/>
                </a:solidFill>
              </a:rPr>
              <a:t>Secuencia Principal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Otros grupos que se distinguen claramente son las </a:t>
            </a:r>
            <a:r>
              <a:rPr lang="en" sz="2300">
                <a:solidFill>
                  <a:srgbClr val="FF9900"/>
                </a:solidFill>
              </a:rPr>
              <a:t>Gigantes rojas</a:t>
            </a:r>
            <a:r>
              <a:rPr lang="en" sz="2300">
                <a:solidFill>
                  <a:schemeClr val="lt1"/>
                </a:solidFill>
              </a:rPr>
              <a:t>, </a:t>
            </a:r>
            <a:r>
              <a:rPr lang="en" sz="2300">
                <a:solidFill>
                  <a:srgbClr val="3C78D8"/>
                </a:solidFill>
              </a:rPr>
              <a:t>Supergigantes</a:t>
            </a:r>
            <a:r>
              <a:rPr lang="en" sz="2300">
                <a:solidFill>
                  <a:schemeClr val="lt1"/>
                </a:solidFill>
              </a:rPr>
              <a:t> y </a:t>
            </a:r>
            <a:r>
              <a:rPr lang="en" sz="2300">
                <a:solidFill>
                  <a:srgbClr val="6AA84F"/>
                </a:solidFill>
              </a:rPr>
              <a:t>Enanas blancas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82176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Para estudiar las estrellas, utilizamos su espectro electromagnético. Como las estrellas tienen una capa de gas a menor temperatura que rodea su interior, el gas absorbe cierta radiación, y veremos un espectro de absorción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203200" lvl="0" marL="3556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275" y="3255225"/>
            <a:ext cx="6820500" cy="10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idx="4294967295" type="title"/>
          </p:nvPr>
        </p:nvSpPr>
        <p:spPr>
          <a:xfrm>
            <a:off x="457171" y="20338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4000">
                <a:solidFill>
                  <a:schemeClr val="lt1"/>
                </a:solidFill>
              </a:rPr>
              <a:t>EVOLUCIÓN ESTELAR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idx="4294967295" type="title"/>
          </p:nvPr>
        </p:nvSpPr>
        <p:spPr>
          <a:xfrm>
            <a:off x="457171" y="1288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Secuencia principal (SP)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5" name="Google Shape;245;p45"/>
          <p:cNvSpPr txBox="1"/>
          <p:nvPr>
            <p:ph idx="4294967295" type="body"/>
          </p:nvPr>
        </p:nvSpPr>
        <p:spPr>
          <a:xfrm>
            <a:off x="457500" y="1127425"/>
            <a:ext cx="8228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Una vez formadas, las estrellas permanecen la mayor parte de su vida (90%) en la SP, fusionando hidrógeno en helio.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Al terminarse el hidrógeno, se termina la vida en la SP.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Estrella como el Sol (baja masa)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51" name="Google Shape;251;p46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Cuando se termina el H, el núcleo se contrae → aumenta la Temperatura.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La fusión de H se traslada a una capa que lo rodea. La estrella se expande. La luminosidad aumenta.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Temperatura central alcanza 100 millones de K → comienza a fusionarse He en C. Se mantiene una cáscara en la que se quema H.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La estrella es ahora una </a:t>
            </a:r>
            <a:r>
              <a:rPr lang="en" sz="2300">
                <a:solidFill>
                  <a:srgbClr val="FF9900"/>
                </a:solidFill>
              </a:rPr>
              <a:t>gigante roja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Estrella como el Sol (baja masa)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57" name="Google Shape;257;p47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La quema de H y He continúa hasta que la gravedad no soporta la presión del gas y lo que queda de la envoltura es expulsado violentamente en lo que se conoce como una </a:t>
            </a:r>
            <a:r>
              <a:rPr lang="en" sz="2300">
                <a:solidFill>
                  <a:srgbClr val="FF9900"/>
                </a:solidFill>
              </a:rPr>
              <a:t>nebulosa planetaria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La estrella residual es el núcleo de carbono (y algo de oxígeno). Se conoce como </a:t>
            </a:r>
            <a:r>
              <a:rPr lang="en" sz="2300">
                <a:solidFill>
                  <a:srgbClr val="FF9900"/>
                </a:solidFill>
              </a:rPr>
              <a:t>enana blanca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47" y="0"/>
            <a:ext cx="77115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Nebulosas planetarias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68" name="Google Shape;2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50" y="1470989"/>
            <a:ext cx="30289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400" y="958964"/>
            <a:ext cx="3774786" cy="377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6200"/>
            <a:ext cx="8179475" cy="48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Enanas blancas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80" name="Google Shape;280;p51"/>
          <p:cNvSpPr txBox="1"/>
          <p:nvPr>
            <p:ph idx="4294967295" type="body"/>
          </p:nvPr>
        </p:nvSpPr>
        <p:spPr>
          <a:xfrm>
            <a:off x="457500" y="1203625"/>
            <a:ext cx="8228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Es extremadamente densa (una masa como la del Sol con el tamaño de la Tierra).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81" name="Google Shape;2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025" y="2280988"/>
            <a:ext cx="551497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Nebulosa planetaria + enana blanca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87" name="Google Shape;28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216328"/>
            <a:ext cx="8015100" cy="36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idx="4294967295" type="body"/>
          </p:nvPr>
        </p:nvSpPr>
        <p:spPr>
          <a:xfrm>
            <a:off x="457500" y="365425"/>
            <a:ext cx="8228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Resumen: estrella como el Sol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93" name="Google Shape;2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86588"/>
            <a:ext cx="9065751" cy="221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5499"/>
            <a:ext cx="9143999" cy="36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Estrellas más masivas que el Sol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idx="4294967295" type="body"/>
          </p:nvPr>
        </p:nvSpPr>
        <p:spPr>
          <a:xfrm>
            <a:off x="457500" y="1127425"/>
            <a:ext cx="8228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Siguen quemando elementos hasta el Hierro (Fe) y ahí</a:t>
            </a:r>
            <a:r>
              <a:rPr lang="en" sz="2300">
                <a:solidFill>
                  <a:schemeClr val="lt1"/>
                </a:solidFill>
              </a:rPr>
              <a:t> se frena el proceso de fusión nuclear.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El núcleo de Fe se derrumba sobre sí mismo y las capas externas se expanden.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Ocurre lo que se conoce como una </a:t>
            </a:r>
            <a:r>
              <a:rPr lang="en" sz="2300">
                <a:solidFill>
                  <a:srgbClr val="FF9900"/>
                </a:solidFill>
              </a:rPr>
              <a:t>explosión de supernova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304" name="Google Shape;304;p55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Estrellas más masivas que el Sol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6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500">
                <a:solidFill>
                  <a:schemeClr val="lt1"/>
                </a:solidFill>
              </a:rPr>
              <a:t>Remanente de supernova: nebulosa del cangrejo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310" name="Google Shape;3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739" y="1063925"/>
            <a:ext cx="4079576" cy="40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/>
          <p:nvPr>
            <p:ph idx="4294967295" type="body"/>
          </p:nvPr>
        </p:nvSpPr>
        <p:spPr>
          <a:xfrm>
            <a:off x="457500" y="1127425"/>
            <a:ext cx="8228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El remanente de la estrella se transforma en una </a:t>
            </a:r>
            <a:r>
              <a:rPr lang="en" sz="2300">
                <a:solidFill>
                  <a:srgbClr val="FF9900"/>
                </a:solidFill>
              </a:rPr>
              <a:t>estrella de neutrones</a:t>
            </a:r>
            <a:r>
              <a:rPr lang="en" sz="2300">
                <a:solidFill>
                  <a:schemeClr val="lt1"/>
                </a:solidFill>
              </a:rPr>
              <a:t> </a:t>
            </a:r>
            <a:r>
              <a:rPr lang="en" sz="2300">
                <a:solidFill>
                  <a:schemeClr val="lt1"/>
                </a:solidFill>
              </a:rPr>
              <a:t>o</a:t>
            </a:r>
            <a:r>
              <a:rPr lang="en" sz="2300">
                <a:solidFill>
                  <a:schemeClr val="lt1"/>
                </a:solidFill>
              </a:rPr>
              <a:t> en un </a:t>
            </a:r>
            <a:r>
              <a:rPr lang="en" sz="2300">
                <a:solidFill>
                  <a:srgbClr val="FF9900"/>
                </a:solidFill>
              </a:rPr>
              <a:t>agujero negro</a:t>
            </a:r>
            <a:r>
              <a:rPr lang="en" sz="2300">
                <a:solidFill>
                  <a:schemeClr val="lt1"/>
                </a:solidFill>
              </a:rPr>
              <a:t>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316" name="Google Shape;316;p57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Remanente del núcleo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317" name="Google Shape;317;p57"/>
          <p:cNvPicPr preferRelativeResize="0"/>
          <p:nvPr/>
        </p:nvPicPr>
        <p:blipFill rotWithShape="1">
          <a:blip r:embed="rId3">
            <a:alphaModFix/>
          </a:blip>
          <a:srcRect b="5782" l="2485" r="58625" t="3719"/>
          <a:stretch/>
        </p:blipFill>
        <p:spPr>
          <a:xfrm>
            <a:off x="884375" y="2140525"/>
            <a:ext cx="2866101" cy="28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7"/>
          <p:cNvPicPr preferRelativeResize="0"/>
          <p:nvPr/>
        </p:nvPicPr>
        <p:blipFill rotWithShape="1">
          <a:blip r:embed="rId4">
            <a:alphaModFix/>
          </a:blip>
          <a:srcRect b="0" l="3859" r="14025" t="0"/>
          <a:stretch/>
        </p:blipFill>
        <p:spPr>
          <a:xfrm>
            <a:off x="4207775" y="2140525"/>
            <a:ext cx="4183748" cy="286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88" y="115800"/>
            <a:ext cx="8013425" cy="49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Resumen de evolución estelar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329" name="Google Shape;3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88" y="982501"/>
            <a:ext cx="7486674" cy="39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Harvard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48" name="Google Shape;148;p28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Willemina Flemming (1880) notó que las estrellas iban de azules a rojas y clasificó sus espectros de acuerdo a las líneas de Hidrógeno, siendo A la clase con líneas más fuertes, seguida por B, ... , etc.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Posteriormente </a:t>
            </a:r>
            <a:r>
              <a:rPr lang="en" sz="2300">
                <a:solidFill>
                  <a:schemeClr val="lt1"/>
                </a:solidFill>
              </a:rPr>
              <a:t>Annie Canon (1901) las ordenó</a:t>
            </a:r>
            <a:r>
              <a:rPr lang="en" sz="2300">
                <a:solidFill>
                  <a:schemeClr val="lt1"/>
                </a:solidFill>
              </a:rPr>
              <a:t> por temperatura, quedando las letras en un orden diferente.</a:t>
            </a:r>
            <a:endParaRPr sz="2300">
              <a:solidFill>
                <a:schemeClr val="lt1"/>
              </a:solidFill>
            </a:endParaRPr>
          </a:p>
          <a:p>
            <a:pPr indent="0" lvl="0" marL="1524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Harvard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4" name="Google Shape;154;p29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Hoy en día los principales tipos espectrales, ordenados por temperatura, de más caliente (40000 K) a más frías (2000 K) son: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A86E8"/>
                </a:solidFill>
              </a:rPr>
              <a:t>O B A F G K M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203200" lvl="0" marL="3556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Las “computadoras”</a:t>
            </a:r>
            <a:r>
              <a:rPr lang="en" sz="2800">
                <a:solidFill>
                  <a:schemeClr val="lt1"/>
                </a:solidFill>
              </a:rPr>
              <a:t> de Harvard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140114"/>
            <a:ext cx="7828872" cy="377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idx="4294967295"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" sz="2800">
                <a:solidFill>
                  <a:schemeClr val="lt1"/>
                </a:solidFill>
              </a:rPr>
              <a:t>Clasificación espectral de Harvard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66" name="Google Shape;166;p31"/>
          <p:cNvSpPr txBox="1"/>
          <p:nvPr>
            <p:ph idx="4294967295" type="body"/>
          </p:nvPr>
        </p:nvSpPr>
        <p:spPr>
          <a:xfrm>
            <a:off x="457497" y="1203631"/>
            <a:ext cx="8228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El trabajo de Cannon se publicó finalmente en 1918 y contenía un total de 375000 estrellas con espectros analizados.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203200" lvl="0" marL="355600" marR="0" rtl="0" algn="just">
              <a:spcBef>
                <a:spcPts val="1200"/>
              </a:spcBef>
              <a:spcAft>
                <a:spcPts val="0"/>
              </a:spcAft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388" y="2571738"/>
            <a:ext cx="4010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63" y="2271713"/>
            <a:ext cx="39528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991600" cy="50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0"/>
            <a:ext cx="7657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